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1" r:id="rId1"/>
  </p:sldMasterIdLst>
  <p:notesMasterIdLst>
    <p:notesMasterId r:id="rId13"/>
  </p:notesMasterIdLst>
  <p:handoutMasterIdLst>
    <p:handoutMasterId r:id="rId14"/>
  </p:handoutMasterIdLst>
  <p:sldIdLst>
    <p:sldId id="3806" r:id="rId2"/>
    <p:sldId id="3809" r:id="rId3"/>
    <p:sldId id="3963" r:id="rId4"/>
    <p:sldId id="3969" r:id="rId5"/>
    <p:sldId id="3988" r:id="rId6"/>
    <p:sldId id="3810" r:id="rId7"/>
    <p:sldId id="3980" r:id="rId8"/>
    <p:sldId id="3982" r:id="rId9"/>
    <p:sldId id="3981" r:id="rId10"/>
    <p:sldId id="3984" r:id="rId11"/>
    <p:sldId id="3987" r:id="rId12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Fo Sans" panose="020B0604020202020204" charset="-52"/>
      <p:regular r:id="rId19"/>
      <p:bold r:id="rId20"/>
      <p:italic r:id="rId21"/>
      <p:boldItalic r:id="rId22"/>
    </p:embeddedFont>
    <p:embeddedFont>
      <p:font typeface="CoFo Sans Medium" panose="020B0604020202020204" charset="-52"/>
      <p:regular r:id="rId23"/>
      <p:italic r:id="rId24"/>
    </p:embeddedFont>
    <p:embeddedFont>
      <p:font typeface="CoFo Sans Regular" panose="020B0604020202020204" charset="0"/>
      <p:regular r:id="rId25"/>
      <p:bold r:id="rId26"/>
      <p:italic r:id="rId27"/>
    </p:embeddedFont>
    <p:embeddedFont>
      <p:font typeface="Lato" panose="020B0604020202020204" charset="0"/>
      <p:regular r:id="rId28"/>
      <p:bold r:id="rId29"/>
      <p:italic r:id="rId30"/>
      <p:boldItalic r:id="rId3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>
    <p:extLst>
      <p:ext uri="{19B8F6BF-5375-455C-9EA6-DF929625EA0E}">
        <p15:presenceInfo xmlns:p15="http://schemas.microsoft.com/office/powerpoint/2012/main" userId="S-1-5-21-1701381398-1125909616-1447102860-41919" providerId="AD"/>
      </p:ext>
    </p:extLst>
  </p:cmAuthor>
  <p:cmAuthor id="2" name="Кима Серобян" initials="КС" lastIdx="1" clrIdx="1">
    <p:extLst>
      <p:ext uri="{19B8F6BF-5375-455C-9EA6-DF929625EA0E}">
        <p15:presenceInfo xmlns:p15="http://schemas.microsoft.com/office/powerpoint/2012/main" userId="d35ed3c475c4330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DFF"/>
    <a:srgbClr val="FFFFFF"/>
    <a:srgbClr val="007BFC"/>
    <a:srgbClr val="000000"/>
    <a:srgbClr val="0088FF"/>
    <a:srgbClr val="1485FC"/>
    <a:srgbClr val="9DB1CF"/>
    <a:srgbClr val="DFE5EF"/>
    <a:srgbClr val="AFC6E6"/>
    <a:srgbClr val="7AC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45" autoAdjust="0"/>
    <p:restoredTop sz="96327"/>
  </p:normalViewPr>
  <p:slideViewPr>
    <p:cSldViewPr snapToGrid="0">
      <p:cViewPr varScale="1">
        <p:scale>
          <a:sx n="72" d="100"/>
          <a:sy n="72" d="100"/>
        </p:scale>
        <p:origin x="93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F4A9D6F-AB47-AB07-E895-F7BA3FC2BB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00E1E0C-7A0E-F26B-FF73-8648AA98AB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939A9E8-AD12-6E66-F211-F78F79C4C3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221121D-2233-CDBC-13EC-371D4D8BF1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09265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995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BA8A5B-9BD1-4419-B5B0-7D99B5F48B04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82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351572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511760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2162753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0942626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84415827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6819374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21441170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4F00684-2B93-6FAF-AFBB-6C4178F668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5838838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36F88EAA-2F71-C9BD-EB1B-EE1EC07AFF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0AEF17C-9D46-26AA-6281-8B6E28295A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9738769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39613511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031142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04500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226C78E-2C54-65E2-AA7C-C8420424E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ED422AF-51ED-F4F9-77B4-DC4A5D17E6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6DD635AE-E4C9-1421-AEC0-105E0F7E9C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2D14C0D0-89B6-6A74-6906-2C95D6DCE5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0218645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5BCEC65A-DA46-02A7-99E8-5FEE4E9CC084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7F84A4A9-60FE-2520-7180-81F6F86FC23D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C1A8BE5-4743-31EC-A7F7-C66CAF24BF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521E529-2908-860A-4F78-10B77A8235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E7851FE6-AAF4-2CEC-958A-2C1C48D0B3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12649327-9F79-37CE-47BC-F8BE069A7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52073569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AAE2923-0936-1C6B-FC22-EA847B5CE62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47EDBEE9-E665-9F53-BFA2-3CB2B0E9D63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71208C1-F287-29D9-E38A-616EDAE3D8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2219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3267244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1833694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2071502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28790185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9F142B-CAF7-6662-5360-96C637D8021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9E70486-66A0-B91F-1DAB-C9F57973D96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40C20FA3-2AE4-08F4-837A-EF2587D0191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F2D1FA44-219B-B0DA-65EE-B824C9A6A9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CAB0E73E-3D2E-470F-24E4-3400487E59B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0D28D880-2793-A667-53F3-42C9E661720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52019373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4896895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113918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7B7F7B2-7AFA-D467-F27A-A179684F04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  <p:extLst>
      <p:ext uri="{BB962C8B-B14F-4D97-AF65-F5344CB8AC3E}">
        <p14:creationId xmlns:p14="http://schemas.microsoft.com/office/powerpoint/2010/main" val="3882144057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4559322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3913144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>
            <a:extLst>
              <a:ext uri="{FF2B5EF4-FFF2-40B4-BE49-F238E27FC236}">
                <a16:creationId xmlns:a16="http://schemas.microsoft.com/office/drawing/2014/main" id="{3E3C99E2-2743-FF36-A974-ADFCC472C8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E820513-7622-B1C2-9F7D-176750E832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B7F14D64-4F48-B26B-B217-61C840C8AE8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83E7BA5D-3730-5EDF-1722-E802C9BFD6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62201570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715586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1469064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5731964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2396154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BE04F432-3644-F25C-B133-14B38FB5F5D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7C0633A7-BE1D-7457-8156-E93D8058777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C722763B-F450-A9B7-5817-BA9B010E77A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>
            <a:extLst>
              <a:ext uri="{FF2B5EF4-FFF2-40B4-BE49-F238E27FC236}">
                <a16:creationId xmlns:a16="http://schemas.microsoft.com/office/drawing/2014/main" id="{C550BA98-6C45-A984-DF93-0701B80BB2B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DC75003B-9654-D412-381D-0E0A439D54C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1AC741F4-4396-01D4-BE78-1EE1ED2074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>
            <a:extLst>
              <a:ext uri="{FF2B5EF4-FFF2-40B4-BE49-F238E27FC236}">
                <a16:creationId xmlns:a16="http://schemas.microsoft.com/office/drawing/2014/main" id="{D6306307-4055-9ECE-843D-14177C66E41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AAD2D874-472D-7B11-2326-B7282BB5905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42146260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054496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40640456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484524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5372261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4886230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117883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>
            <a:extLst>
              <a:ext uri="{FF2B5EF4-FFF2-40B4-BE49-F238E27FC236}">
                <a16:creationId xmlns:a16="http://schemas.microsoft.com/office/drawing/2014/main" id="{BDE53FE7-D931-4034-6365-F8B340C8CC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>
            <a:extLst>
              <a:ext uri="{FF2B5EF4-FFF2-40B4-BE49-F238E27FC236}">
                <a16:creationId xmlns:a16="http://schemas.microsoft.com/office/drawing/2014/main" id="{F031D93F-20D1-0906-9EDF-040A8F29B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354651206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>
            <a:extLst>
              <a:ext uri="{FF2B5EF4-FFF2-40B4-BE49-F238E27FC236}">
                <a16:creationId xmlns:a16="http://schemas.microsoft.com/office/drawing/2014/main" id="{7097B5F9-E5D2-1116-D5D5-D52DFB2AF7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025525757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00A7E657-2A75-45F4-98CD-A023A869BA3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481906061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57036173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469239241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340489898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C36DBE-14A6-70EC-7F77-AF51FB2A889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410470544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401402E6-13F1-A2E9-CF0A-19B7F11FF3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51919535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429874664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930732924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973238549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58691507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AE59D84B-21BC-2F5C-C2C7-6E340C50BA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44AD7558-9074-2F4B-F4FE-5D8B0833416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2796F1ED-7E74-2960-6605-BA2F0B3F7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249254244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CC1F799-C05C-E25E-C743-ABA02A32905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EE7232-80F1-6FFE-FC0D-F1B58043B4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2B75CADA-A515-185A-A236-D2C44D0DA1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C0DF9BE4-8E40-6C77-8228-BC2CF2E35EB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42602299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368983728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057572066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551555751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1246382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8076562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0478DC82-ACEB-E80E-39F4-B4AB77DAA63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BABEE836-BA1D-2180-9AE6-859EED6F2A9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E128ECF-E1D8-04ED-F93C-1C8EAF59D4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318769269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473815295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093732887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41875643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982781640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4B42D62A-720D-6CDF-A19D-4B3FCF94B4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19A5918B-EC5E-4897-0BEF-324D5FD0F09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6C37F6-E570-859D-20D3-8DBE6527EE4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838C3528-E342-FC72-408A-5CDF585409C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1A342409-4246-B387-9324-8DD05281972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9990A71B-6F07-292F-92CB-88DB7EDF07B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438868462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432845387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811274720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039741007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844508262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416629DB-67B6-3CA2-09DE-6039FE3231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18563224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1F64AD3-13AA-9037-C520-5083D37A03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957AD7C-61E5-CB25-5C25-2F43B0F1A39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568B4D7D-F3EC-EBA6-08FA-4D9DBF5F27A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10A685E-A663-67BE-6B10-A5BB17B357D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05588626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612269866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761798684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390917422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553535761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9EBBB54C-2646-6D5C-76D9-BC1C7DD8AFB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F91FC4B-6A8C-B092-8DC6-60C1250BF1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30E9D3A7-B657-537D-BB13-FCEDCF92432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2400AB1C-CFFE-766E-7389-2AAE1EBEE35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A197C71E-F699-B5FA-FF9D-B6AE9FAA80E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593DB8A8-5FBE-7EB8-B420-76B9D156C37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7C25C0-AFC3-51EC-FE75-27C5B10E04E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F3E8AB22-981A-C1C1-D581-DDE99B4E2E8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947407965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843567564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54060380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909460342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812418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363791916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3145050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image" Target="../media/image2.png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D1F864E-6E13-C812-9DCC-A52E7B054A53}"/>
              </a:ext>
            </a:extLst>
          </p:cNvPr>
          <p:cNvPicPr>
            <a:picLocks/>
          </p:cNvPicPr>
          <p:nvPr userDrawn="1"/>
        </p:nvPicPr>
        <p:blipFill>
          <a:blip r:embed="rId8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CBF6884-BCFF-81E7-E3A8-1C4524D043CE}"/>
              </a:ext>
            </a:extLst>
          </p:cNvPr>
          <p:cNvPicPr>
            <a:picLocks noChangeAspect="1"/>
          </p:cNvPicPr>
          <p:nvPr userDrawn="1"/>
        </p:nvPicPr>
        <p:blipFill>
          <a:blip r:embed="rId8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75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741" r:id="rId3"/>
    <p:sldLayoutId id="2147483750" r:id="rId4"/>
    <p:sldLayoutId id="2147483672" r:id="rId5"/>
    <p:sldLayoutId id="2147483742" r:id="rId6"/>
    <p:sldLayoutId id="2147483746" r:id="rId7"/>
    <p:sldLayoutId id="2147483701" r:id="rId8"/>
    <p:sldLayoutId id="2147483744" r:id="rId9"/>
    <p:sldLayoutId id="2147483749" r:id="rId10"/>
    <p:sldLayoutId id="2147483676" r:id="rId11"/>
    <p:sldLayoutId id="2147483681" r:id="rId12"/>
    <p:sldLayoutId id="2147483688" r:id="rId13"/>
    <p:sldLayoutId id="2147483683" r:id="rId14"/>
    <p:sldLayoutId id="2147483689" r:id="rId15"/>
    <p:sldLayoutId id="2147483702" r:id="rId16"/>
    <p:sldLayoutId id="2147483703" r:id="rId17"/>
    <p:sldLayoutId id="2147483677" r:id="rId18"/>
    <p:sldLayoutId id="2147483690" r:id="rId19"/>
    <p:sldLayoutId id="2147483684" r:id="rId20"/>
    <p:sldLayoutId id="2147483691" r:id="rId21"/>
    <p:sldLayoutId id="2147483704" r:id="rId22"/>
    <p:sldLayoutId id="2147483680" r:id="rId23"/>
    <p:sldLayoutId id="2147483692" r:id="rId24"/>
    <p:sldLayoutId id="2147483685" r:id="rId25"/>
    <p:sldLayoutId id="2147483693" r:id="rId26"/>
    <p:sldLayoutId id="2147483705" r:id="rId27"/>
    <p:sldLayoutId id="2147483682" r:id="rId28"/>
    <p:sldLayoutId id="2147483694" r:id="rId29"/>
    <p:sldLayoutId id="2147483686" r:id="rId30"/>
    <p:sldLayoutId id="2147483695" r:id="rId31"/>
    <p:sldLayoutId id="2147483706" r:id="rId32"/>
    <p:sldLayoutId id="2147483679" r:id="rId33"/>
    <p:sldLayoutId id="2147483697" r:id="rId34"/>
    <p:sldLayoutId id="2147483696" r:id="rId35"/>
    <p:sldLayoutId id="2147483698" r:id="rId36"/>
    <p:sldLayoutId id="2147483707" r:id="rId37"/>
    <p:sldLayoutId id="2147483678" r:id="rId38"/>
    <p:sldLayoutId id="2147483699" r:id="rId39"/>
    <p:sldLayoutId id="2147483687" r:id="rId40"/>
    <p:sldLayoutId id="2147483700" r:id="rId41"/>
    <p:sldLayoutId id="2147483751" r:id="rId42"/>
    <p:sldLayoutId id="2147483708" r:id="rId43"/>
    <p:sldLayoutId id="2147483743" r:id="rId44"/>
    <p:sldLayoutId id="2147483747" r:id="rId45"/>
    <p:sldLayoutId id="2147483709" r:id="rId46"/>
    <p:sldLayoutId id="2147483745" r:id="rId47"/>
    <p:sldLayoutId id="2147483748" r:id="rId48"/>
    <p:sldLayoutId id="2147483710" r:id="rId49"/>
    <p:sldLayoutId id="2147483711" r:id="rId50"/>
    <p:sldLayoutId id="2147483712" r:id="rId51"/>
    <p:sldLayoutId id="2147483714" r:id="rId52"/>
    <p:sldLayoutId id="2147483713" r:id="rId53"/>
    <p:sldLayoutId id="2147483715" r:id="rId54"/>
    <p:sldLayoutId id="2147483716" r:id="rId55"/>
    <p:sldLayoutId id="2147483717" r:id="rId56"/>
    <p:sldLayoutId id="2147483718" r:id="rId57"/>
    <p:sldLayoutId id="2147483719" r:id="rId58"/>
    <p:sldLayoutId id="2147483721" r:id="rId59"/>
    <p:sldLayoutId id="2147483720" r:id="rId60"/>
    <p:sldLayoutId id="2147483722" r:id="rId61"/>
    <p:sldLayoutId id="2147483723" r:id="rId62"/>
    <p:sldLayoutId id="2147483724" r:id="rId63"/>
    <p:sldLayoutId id="2147483725" r:id="rId64"/>
    <p:sldLayoutId id="2147483726" r:id="rId65"/>
    <p:sldLayoutId id="2147483727" r:id="rId66"/>
    <p:sldLayoutId id="2147483728" r:id="rId67"/>
    <p:sldLayoutId id="2147483729" r:id="rId68"/>
    <p:sldLayoutId id="2147483731" r:id="rId69"/>
    <p:sldLayoutId id="2147483730" r:id="rId70"/>
    <p:sldLayoutId id="2147483732" r:id="rId71"/>
    <p:sldLayoutId id="2147483733" r:id="rId72"/>
    <p:sldLayoutId id="2147483734" r:id="rId73"/>
    <p:sldLayoutId id="2147483735" r:id="rId74"/>
    <p:sldLayoutId id="2147483736" r:id="rId75"/>
    <p:sldLayoutId id="2147483737" r:id="rId76"/>
    <p:sldLayoutId id="2147483738" r:id="rId77"/>
    <p:sldLayoutId id="2147483739" r:id="rId78"/>
    <p:sldLayoutId id="2147483740" r:id="rId79"/>
  </p:sldLayoutIdLst>
  <p:transition spd="med"/>
  <p:txStyles>
    <p:titleStyle>
      <a:lvl1pPr marL="0" marR="0" indent="0" algn="l" defTabSz="412771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1pPr>
      <a:lvl2pPr marL="0" marR="0" indent="11430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2pPr>
      <a:lvl3pPr marL="0" marR="0" indent="228611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3pPr>
      <a:lvl4pPr marL="0" marR="0" indent="342917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4pPr>
      <a:lvl5pPr marL="0" marR="0" indent="457223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5pPr>
      <a:lvl6pPr marL="0" marR="0" indent="571529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6pPr>
      <a:lvl7pPr marL="0" marR="0" indent="685834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7pPr>
      <a:lvl8pPr marL="0" marR="0" indent="800140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8pPr>
      <a:lvl9pPr marL="0" marR="0" indent="91444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9pPr>
    </p:titleStyle>
    <p:bodyStyle>
      <a:lvl1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1pPr>
      <a:lvl2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2pPr>
      <a:lvl3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3pPr>
      <a:lvl4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4pPr>
      <a:lvl5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5pPr>
      <a:lvl6pPr marL="1905095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6pPr>
      <a:lvl7pPr marL="2222611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7pPr>
      <a:lvl8pPr marL="2540127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8pPr>
      <a:lvl9pPr marL="2857643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9pPr>
    </p:bodyStyle>
    <p:otherStyle>
      <a:lvl1pPr marL="0" marR="0" indent="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1pPr>
      <a:lvl2pPr marL="0" marR="0" indent="11430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2pPr>
      <a:lvl3pPr marL="0" marR="0" indent="228611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3pPr>
      <a:lvl4pPr marL="0" marR="0" indent="342917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4pPr>
      <a:lvl5pPr marL="0" marR="0" indent="457223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5pPr>
      <a:lvl6pPr marL="0" marR="0" indent="571529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6pPr>
      <a:lvl7pPr marL="0" marR="0" indent="685834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7pPr>
      <a:lvl8pPr marL="0" marR="0" indent="80014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8pPr>
      <a:lvl9pPr marL="0" marR="0" indent="91444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9pPr>
    </p:otherStyle>
  </p:txStyles>
  <p:extLst>
    <p:ext uri="{27BBF7A9-308A-43DC-89C8-2F10F3537804}">
      <p15:sldGuideLst xmlns:p15="http://schemas.microsoft.com/office/powerpoint/2012/main">
        <p15:guide id="15" pos="279">
          <p15:clr>
            <a:srgbClr val="F26B43"/>
          </p15:clr>
        </p15:guide>
        <p15:guide id="16" pos="7401">
          <p15:clr>
            <a:srgbClr val="F26B43"/>
          </p15:clr>
        </p15:guide>
        <p15:guide id="17" orient="horz" pos="4042">
          <p15:clr>
            <a:srgbClr val="F26B43"/>
          </p15:clr>
        </p15:guide>
        <p15:guide id="18" orient="horz" pos="278">
          <p15:clr>
            <a:srgbClr val="F26B43"/>
          </p15:clr>
        </p15:guide>
        <p15:guide id="19" orient="horz" pos="686">
          <p15:clr>
            <a:srgbClr val="F26B43"/>
          </p15:clr>
        </p15:guide>
        <p15:guide id="20" orient="horz" pos="3634">
          <p15:clr>
            <a:srgbClr val="F26B43"/>
          </p15:clr>
        </p15:guide>
        <p15:guide id="21" pos="3772">
          <p15:clr>
            <a:srgbClr val="F26B43"/>
          </p15:clr>
        </p15:guide>
        <p15:guide id="22" pos="3908">
          <p15:clr>
            <a:srgbClr val="F26B43"/>
          </p15:clr>
        </p15:guide>
        <p15:guide id="23" pos="4384">
          <p15:clr>
            <a:srgbClr val="F26B43"/>
          </p15:clr>
        </p15:guide>
        <p15:guide id="24" pos="3296">
          <p15:clr>
            <a:srgbClr val="F26B43"/>
          </p15:clr>
        </p15:guide>
        <p15:guide id="25" pos="3160">
          <p15:clr>
            <a:srgbClr val="F26B43"/>
          </p15:clr>
        </p15:guide>
        <p15:guide id="26" pos="4520">
          <p15:clr>
            <a:srgbClr val="F26B43"/>
          </p15:clr>
        </p15:guide>
        <p15:guide id="27" pos="4974">
          <p15:clr>
            <a:srgbClr val="F26B43"/>
          </p15:clr>
        </p15:guide>
        <p15:guide id="28" pos="5110">
          <p15:clr>
            <a:srgbClr val="F26B43"/>
          </p15:clr>
        </p15:guide>
        <p15:guide id="29" pos="2706">
          <p15:clr>
            <a:srgbClr val="F26B43"/>
          </p15:clr>
        </p15:guide>
        <p15:guide id="30" pos="2570">
          <p15:clr>
            <a:srgbClr val="F26B43"/>
          </p15:clr>
        </p15:guide>
        <p15:guide id="31" pos="2094">
          <p15:clr>
            <a:srgbClr val="F26B43"/>
          </p15:clr>
        </p15:guide>
        <p15:guide id="32" pos="1958">
          <p15:clr>
            <a:srgbClr val="F26B43"/>
          </p15:clr>
        </p15:guide>
        <p15:guide id="33" pos="5586">
          <p15:clr>
            <a:srgbClr val="F26B43"/>
          </p15:clr>
        </p15:guide>
        <p15:guide id="34" pos="5722">
          <p15:clr>
            <a:srgbClr val="F26B43"/>
          </p15:clr>
        </p15:guide>
        <p15:guide id="35" pos="6176">
          <p15:clr>
            <a:srgbClr val="F26B43"/>
          </p15:clr>
        </p15:guide>
        <p15:guide id="36" pos="6312">
          <p15:clr>
            <a:srgbClr val="F26B43"/>
          </p15:clr>
        </p15:guide>
        <p15:guide id="37" pos="6788">
          <p15:clr>
            <a:srgbClr val="F26B43"/>
          </p15:clr>
        </p15:guide>
        <p15:guide id="38" pos="6924">
          <p15:clr>
            <a:srgbClr val="F26B43"/>
          </p15:clr>
        </p15:guide>
        <p15:guide id="39" pos="1504">
          <p15:clr>
            <a:srgbClr val="F26B43"/>
          </p15:clr>
        </p15:guide>
        <p15:guide id="40" pos="1368">
          <p15:clr>
            <a:srgbClr val="F26B43"/>
          </p15:clr>
        </p15:guide>
        <p15:guide id="41" pos="892">
          <p15:clr>
            <a:srgbClr val="F26B43"/>
          </p15:clr>
        </p15:guide>
        <p15:guide id="42" pos="7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745A31D-F7E0-8118-55BF-8D30B43F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3" y="2008393"/>
            <a:ext cx="7063339" cy="3123142"/>
          </a:xfrm>
        </p:spPr>
        <p:txBody>
          <a:bodyPr>
            <a:normAutofit fontScale="90000"/>
          </a:bodyPr>
          <a:lstStyle/>
          <a:p>
            <a:r>
              <a:rPr lang="ru-RU" sz="6000" b="1" dirty="0">
                <a:solidFill>
                  <a:schemeClr val="tx1"/>
                </a:solidFill>
                <a:latin typeface="+mj-lt"/>
              </a:rPr>
              <a:t>Модель классификации комментариев по работе управляющей </a:t>
            </a:r>
            <a:endParaRPr lang="ru-RU" sz="6000" b="1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5B06800-CC81-474F-BE0D-5696A076D257}"/>
              </a:ext>
            </a:extLst>
          </p:cNvPr>
          <p:cNvSpPr/>
          <p:nvPr/>
        </p:nvSpPr>
        <p:spPr>
          <a:xfrm>
            <a:off x="1073426" y="409665"/>
            <a:ext cx="98066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Государственное бюджетное профессиональное образовательное учреждение Московской области</a:t>
            </a:r>
            <a:b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«Физико-технический колледж»</a:t>
            </a:r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A10D9AB-DD2C-44A6-B066-4177677EE664}"/>
              </a:ext>
            </a:extLst>
          </p:cNvPr>
          <p:cNvSpPr/>
          <p:nvPr/>
        </p:nvSpPr>
        <p:spPr>
          <a:xfrm>
            <a:off x="677000" y="6048225"/>
            <a:ext cx="23566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Долгопрудный </a:t>
            </a:r>
            <a:r>
              <a:rPr lang="ru-RU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2024</a:t>
            </a:r>
            <a:endParaRPr lang="ru-RU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422531"/>
      </p:ext>
    </p:extLst>
  </p:cSld>
  <p:clrMapOvr>
    <a:masterClrMapping/>
  </p:clrMapOvr>
  <p:transition spd="med" advTm="2569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152">
            <a:extLst>
              <a:ext uri="{FF2B5EF4-FFF2-40B4-BE49-F238E27FC236}">
                <a16:creationId xmlns:a16="http://schemas.microsoft.com/office/drawing/2014/main" id="{E31981A4-0DAF-4279-B031-782383C64D6E}"/>
              </a:ext>
            </a:extLst>
          </p:cNvPr>
          <p:cNvSpPr txBox="1"/>
          <p:nvPr/>
        </p:nvSpPr>
        <p:spPr>
          <a:xfrm>
            <a:off x="6781192" y="4968295"/>
            <a:ext cx="6094520" cy="7078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sz="4000" b="1" dirty="0">
                <a:solidFill>
                  <a:srgbClr val="FFFFFF"/>
                </a:solidFill>
              </a:rPr>
              <a:t>Вывод</a:t>
            </a:r>
            <a:r>
              <a:rPr lang="en-US" sz="4000" b="1" dirty="0">
                <a:solidFill>
                  <a:srgbClr val="FFFFFF"/>
                </a:solidFill>
              </a:rPr>
              <a:t>:</a:t>
            </a:r>
            <a:endParaRPr lang="ru-RU" sz="4000" b="1" dirty="0">
              <a:solidFill>
                <a:srgbClr val="FFFF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80301A-EA24-4B59-8373-12D54A6C1FC9}"/>
              </a:ext>
            </a:extLst>
          </p:cNvPr>
          <p:cNvSpPr txBox="1"/>
          <p:nvPr/>
        </p:nvSpPr>
        <p:spPr>
          <a:xfrm>
            <a:off x="5577606" y="0"/>
            <a:ext cx="699870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/>
            <a:r>
              <a:rPr lang="ru-RU" sz="32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</a:rPr>
              <a:t>Лучшая модель</a:t>
            </a:r>
            <a:endParaRPr lang="en-US" sz="3200" dirty="0">
              <a:solidFill>
                <a:schemeClr val="accent6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34A328D-DE87-4D42-A5F1-09B4FD34F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1" y="595035"/>
            <a:ext cx="8587408" cy="610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54338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82B3F6-00CC-457C-8E8D-8157C50D1EB0}"/>
              </a:ext>
            </a:extLst>
          </p:cNvPr>
          <p:cNvSpPr txBox="1"/>
          <p:nvPr/>
        </p:nvSpPr>
        <p:spPr>
          <a:xfrm>
            <a:off x="498930" y="726841"/>
            <a:ext cx="4398433" cy="7694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sz="4400" b="1" dirty="0"/>
              <a:t>Итоги работы</a:t>
            </a:r>
            <a:r>
              <a:rPr lang="en-US" sz="4400" b="1" dirty="0"/>
              <a:t>:</a:t>
            </a:r>
            <a:endParaRPr lang="ru-RU" sz="4400" b="1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04065B-6255-4B35-8761-BF0F4921654E}"/>
              </a:ext>
            </a:extLst>
          </p:cNvPr>
          <p:cNvSpPr txBox="1">
            <a:spLocks/>
          </p:cNvSpPr>
          <p:nvPr/>
        </p:nvSpPr>
        <p:spPr>
          <a:xfrm>
            <a:off x="511438" y="1845346"/>
            <a:ext cx="4385925" cy="372259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sz="3000" kern="0" dirty="0"/>
              <a:t> Мы </a:t>
            </a:r>
            <a:r>
              <a:rPr lang="ru-RU" sz="3000" kern="0"/>
              <a:t>разметили данные </a:t>
            </a:r>
          </a:p>
          <a:p>
            <a:endParaRPr lang="ru-RU" sz="3000" kern="0" dirty="0"/>
          </a:p>
          <a:p>
            <a:endParaRPr lang="ru-RU" sz="3000" kern="0" dirty="0"/>
          </a:p>
          <a:p>
            <a:r>
              <a:rPr lang="ru-RU" sz="3000" kern="0" dirty="0"/>
              <a:t>Мы обучили модель для классификации комментариев по работе управляющей </a:t>
            </a:r>
          </a:p>
          <a:p>
            <a:r>
              <a:rPr lang="ru-RU" sz="3000" kern="0" dirty="0"/>
              <a:t>компании на категории </a:t>
            </a:r>
            <a:endParaRPr lang="ru-RU" sz="3000" b="1" kern="0" dirty="0"/>
          </a:p>
        </p:txBody>
      </p:sp>
    </p:spTree>
    <p:extLst>
      <p:ext uri="{BB962C8B-B14F-4D97-AF65-F5344CB8AC3E}">
        <p14:creationId xmlns:p14="http://schemas.microsoft.com/office/powerpoint/2010/main" val="387900894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C3D872-C696-BF2E-BEE9-86153C32D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657" y="526412"/>
            <a:ext cx="4321171" cy="845610"/>
          </a:xfrm>
        </p:spPr>
        <p:txBody>
          <a:bodyPr>
            <a:noAutofit/>
          </a:bodyPr>
          <a:lstStyle/>
          <a:p>
            <a:r>
              <a:rPr lang="ru-RU" sz="6000" dirty="0"/>
              <a:t>Цель:</a:t>
            </a: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B0733520-8A55-4D6B-AA37-705D48E4A848}"/>
              </a:ext>
            </a:extLst>
          </p:cNvPr>
          <p:cNvSpPr/>
          <p:nvPr/>
        </p:nvSpPr>
        <p:spPr>
          <a:xfrm>
            <a:off x="798514" y="1799768"/>
            <a:ext cx="8014182" cy="439737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9D8251-8EB1-40E7-A4DE-3F85ED0B060A}"/>
              </a:ext>
            </a:extLst>
          </p:cNvPr>
          <p:cNvSpPr txBox="1"/>
          <p:nvPr/>
        </p:nvSpPr>
        <p:spPr>
          <a:xfrm>
            <a:off x="1092993" y="916534"/>
            <a:ext cx="7571862" cy="52806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1828800" hangingPunct="0">
              <a:lnSpc>
                <a:spcPct val="110000"/>
              </a:lnSpc>
              <a:spcBef>
                <a:spcPts val="800"/>
              </a:spcBef>
            </a:pPr>
            <a:endParaRPr lang="ru-RU" altLang="en-US" sz="4800" b="1" dirty="0">
              <a:solidFill>
                <a:srgbClr val="007DFF"/>
              </a:solidFill>
              <a:cs typeface="Times New Roman" panose="02020603050405020304" charset="0"/>
            </a:endParaRPr>
          </a:p>
          <a:p>
            <a:pPr defTabSz="1828800" hangingPunct="0">
              <a:lnSpc>
                <a:spcPct val="110000"/>
              </a:lnSpc>
              <a:spcBef>
                <a:spcPts val="800"/>
              </a:spcBef>
            </a:pPr>
            <a:r>
              <a:rPr lang="ru-RU" altLang="en-US" sz="4800" b="1" dirty="0">
                <a:solidFill>
                  <a:srgbClr val="007DFF"/>
                </a:solidFill>
                <a:cs typeface="Times New Roman" panose="02020603050405020304" charset="0"/>
              </a:rPr>
              <a:t>Разработать модель классификации комментариев по работе управляющей </a:t>
            </a:r>
          </a:p>
          <a:p>
            <a:pPr defTabSz="1828800" hangingPunct="0">
              <a:lnSpc>
                <a:spcPct val="110000"/>
              </a:lnSpc>
              <a:spcBef>
                <a:spcPts val="800"/>
              </a:spcBef>
            </a:pPr>
            <a:r>
              <a:rPr lang="ru-RU" altLang="en-US" sz="4800" b="1" dirty="0">
                <a:solidFill>
                  <a:srgbClr val="007DFF"/>
                </a:solidFill>
                <a:cs typeface="Times New Roman" panose="02020603050405020304" charset="0"/>
              </a:rPr>
              <a:t>компании на категории</a:t>
            </a:r>
            <a:endParaRPr kumimoji="0" lang="ru-RU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67C1E27-E06D-4BFA-B33B-CF3B29EED50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11219" y="120758"/>
            <a:ext cx="1404991" cy="1122041"/>
          </a:xfrm>
          <a:prstGeom prst="rect">
            <a:avLst/>
          </a:prstGeom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BFC03CF5-5C52-4D94-B52E-729A2766F1E0}"/>
              </a:ext>
            </a:extLst>
          </p:cNvPr>
          <p:cNvSpPr/>
          <p:nvPr/>
        </p:nvSpPr>
        <p:spPr>
          <a:xfrm>
            <a:off x="9811219" y="1407267"/>
            <a:ext cx="3903134" cy="4234704"/>
          </a:xfrm>
          <a:prstGeom prst="ellipse">
            <a:avLst/>
          </a:prstGeom>
          <a:solidFill>
            <a:srgbClr val="007DFF"/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EF8AA9AF-9285-468C-A945-C1E7A4B15989}"/>
              </a:ext>
            </a:extLst>
          </p:cNvPr>
          <p:cNvSpPr/>
          <p:nvPr/>
        </p:nvSpPr>
        <p:spPr>
          <a:xfrm>
            <a:off x="10240433" y="1407267"/>
            <a:ext cx="3903134" cy="4234704"/>
          </a:xfrm>
          <a:prstGeom prst="ellipse">
            <a:avLst/>
          </a:prstGeom>
          <a:solidFill>
            <a:srgbClr val="007DFF"/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D4DAC14D-BCCB-4964-A77A-AB7823C3BCEA}"/>
              </a:ext>
            </a:extLst>
          </p:cNvPr>
          <p:cNvSpPr/>
          <p:nvPr/>
        </p:nvSpPr>
        <p:spPr>
          <a:xfrm>
            <a:off x="10666707" y="1434037"/>
            <a:ext cx="3903134" cy="4234704"/>
          </a:xfrm>
          <a:prstGeom prst="ellipse">
            <a:avLst/>
          </a:prstGeom>
          <a:solidFill>
            <a:srgbClr val="007DFF"/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F0D423F6-4D62-4F1D-8CA4-703AB2777422}"/>
              </a:ext>
            </a:extLst>
          </p:cNvPr>
          <p:cNvSpPr/>
          <p:nvPr/>
        </p:nvSpPr>
        <p:spPr>
          <a:xfrm>
            <a:off x="11114583" y="1380497"/>
            <a:ext cx="3903134" cy="4234704"/>
          </a:xfrm>
          <a:prstGeom prst="ellipse">
            <a:avLst/>
          </a:prstGeom>
          <a:solidFill>
            <a:srgbClr val="007DFF"/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</p:spTree>
    <p:extLst>
      <p:ext uri="{BB962C8B-B14F-4D97-AF65-F5344CB8AC3E}">
        <p14:creationId xmlns:p14="http://schemas.microsoft.com/office/powerpoint/2010/main" val="311844571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6A28B-8566-47A5-4495-176A6069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altLang="en-US" sz="4000" b="1" dirty="0">
                <a:latin typeface="+mj-lt"/>
                <a:cs typeface="Times New Roman" panose="02020603050405020304" charset="0"/>
              </a:rPr>
              <a:t>Над проектом работали</a:t>
            </a:r>
            <a:endParaRPr lang="ru-RU" sz="4000" dirty="0"/>
          </a:p>
        </p:txBody>
      </p:sp>
      <p:sp>
        <p:nvSpPr>
          <p:cNvPr id="141" name="Text 2">
            <a:extLst>
              <a:ext uri="{FF2B5EF4-FFF2-40B4-BE49-F238E27FC236}">
                <a16:creationId xmlns:a16="http://schemas.microsoft.com/office/drawing/2014/main" id="{7A44B1F9-0D6F-805F-84A6-303EA93CB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4864" y="1142420"/>
            <a:ext cx="36957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1438"/>
              </a:lnSpc>
            </a:pPr>
            <a:r>
              <a:rPr lang="ru-RU" altLang="ru-RU" sz="1200" dirty="0">
                <a:solidFill>
                  <a:srgbClr val="FFFFFF"/>
                </a:solidFill>
                <a:latin typeface="CoFo Sans Regular" panose="020B0503030202060203" pitchFamily="34" charset="0"/>
                <a:ea typeface="CoFo Sans Regular" panose="020B0503030202060203" pitchFamily="34" charset="0"/>
                <a:cs typeface="CoFo Sans Regular" panose="020B0503030202060203" pitchFamily="34" charset="0"/>
              </a:rPr>
              <a:t>График погашения платежей</a:t>
            </a:r>
            <a:endParaRPr lang="en-US" altLang="ru-RU" sz="1200" dirty="0">
              <a:solidFill>
                <a:srgbClr val="000000"/>
              </a:solidFill>
            </a:endParaRPr>
          </a:p>
        </p:txBody>
      </p:sp>
      <p:sp>
        <p:nvSpPr>
          <p:cNvPr id="203" name="Text 2">
            <a:extLst>
              <a:ext uri="{FF2B5EF4-FFF2-40B4-BE49-F238E27FC236}">
                <a16:creationId xmlns:a16="http://schemas.microsoft.com/office/drawing/2014/main" id="{DEDC4B72-638B-BEB7-E814-EA42D7107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7664" y="1142420"/>
            <a:ext cx="36957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609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1438"/>
              </a:lnSpc>
            </a:pPr>
            <a:r>
              <a:rPr lang="ru-RU" altLang="ru-RU" sz="1200" dirty="0">
                <a:solidFill>
                  <a:srgbClr val="FFFFFF"/>
                </a:solidFill>
                <a:latin typeface="CoFo Sans Regular" panose="020B0503030202060203" pitchFamily="34" charset="0"/>
                <a:ea typeface="CoFo Sans Regular" panose="020B0503030202060203" pitchFamily="34" charset="0"/>
                <a:cs typeface="CoFo Sans Regular" panose="020B0503030202060203" pitchFamily="34" charset="0"/>
              </a:rPr>
              <a:t>Структурный анализ долгового портфеля</a:t>
            </a:r>
            <a:endParaRPr lang="en-US" altLang="ru-RU" sz="1200" dirty="0">
              <a:solidFill>
                <a:srgbClr val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74C8C-3E1F-4E70-BDEA-6B541C711C45}"/>
              </a:ext>
            </a:extLst>
          </p:cNvPr>
          <p:cNvSpPr txBox="1"/>
          <p:nvPr/>
        </p:nvSpPr>
        <p:spPr>
          <a:xfrm>
            <a:off x="7113702" y="2437062"/>
            <a:ext cx="3528897" cy="7130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3000" b="0" i="0" u="none" strike="noStrike" cap="none" spc="0" normalizeH="0" baseline="0" dirty="0">
                <a:ln>
                  <a:noFill/>
                </a:ln>
                <a:effectLst/>
                <a:uFillTx/>
                <a:latin typeface="+mn-lt"/>
                <a:ea typeface="+mn-ea"/>
                <a:cs typeface="+mn-cs"/>
                <a:sym typeface="CoFo Sans"/>
              </a:rPr>
              <a:t>Новикова Наталья</a:t>
            </a:r>
          </a:p>
        </p:txBody>
      </p:sp>
      <p:sp>
        <p:nvSpPr>
          <p:cNvPr id="11" name="Google Shape;731;p39">
            <a:extLst>
              <a:ext uri="{FF2B5EF4-FFF2-40B4-BE49-F238E27FC236}">
                <a16:creationId xmlns:a16="http://schemas.microsoft.com/office/drawing/2014/main" id="{7BF0BFDB-9C9C-4DCA-A360-891C94B67BCF}"/>
              </a:ext>
            </a:extLst>
          </p:cNvPr>
          <p:cNvSpPr/>
          <p:nvPr/>
        </p:nvSpPr>
        <p:spPr>
          <a:xfrm>
            <a:off x="1152941" y="1937910"/>
            <a:ext cx="4460994" cy="1491090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>
            <a:noFill/>
          </a:ln>
          <a:effectLst>
            <a:outerShdw blurRad="254000" dist="1270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3600" dirty="0" err="1">
                <a:solidFill>
                  <a:schemeClr val="tx1"/>
                </a:solidFill>
              </a:rPr>
              <a:t>Флейшгауэр</a:t>
            </a:r>
            <a:r>
              <a:rPr lang="ru-RU" sz="3600" dirty="0">
                <a:solidFill>
                  <a:schemeClr val="tx1"/>
                </a:solidFill>
              </a:rPr>
              <a:t> Александр </a:t>
            </a:r>
            <a:endParaRPr lang="ru-RU" dirty="0"/>
          </a:p>
        </p:txBody>
      </p:sp>
      <p:sp>
        <p:nvSpPr>
          <p:cNvPr id="13" name="Google Shape;731;p39">
            <a:extLst>
              <a:ext uri="{FF2B5EF4-FFF2-40B4-BE49-F238E27FC236}">
                <a16:creationId xmlns:a16="http://schemas.microsoft.com/office/drawing/2014/main" id="{A59B73FD-87E4-45FE-B03A-E33AFA379233}"/>
              </a:ext>
            </a:extLst>
          </p:cNvPr>
          <p:cNvSpPr/>
          <p:nvPr/>
        </p:nvSpPr>
        <p:spPr>
          <a:xfrm>
            <a:off x="6416144" y="1937910"/>
            <a:ext cx="4622915" cy="1491090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>
            <a:noFill/>
          </a:ln>
          <a:effectLst>
            <a:outerShdw blurRad="254000" dist="1270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3600" dirty="0">
                <a:solidFill>
                  <a:schemeClr val="tx1"/>
                </a:solidFill>
              </a:rPr>
              <a:t>Кузнецов Арсений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4" name="Google Shape;731;p39">
            <a:extLst>
              <a:ext uri="{FF2B5EF4-FFF2-40B4-BE49-F238E27FC236}">
                <a16:creationId xmlns:a16="http://schemas.microsoft.com/office/drawing/2014/main" id="{9637A4AE-A37D-40EA-9632-4AB2960032B9}"/>
              </a:ext>
            </a:extLst>
          </p:cNvPr>
          <p:cNvSpPr/>
          <p:nvPr/>
        </p:nvSpPr>
        <p:spPr>
          <a:xfrm>
            <a:off x="3639280" y="4074823"/>
            <a:ext cx="4622915" cy="1491090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>
            <a:noFill/>
          </a:ln>
          <a:effectLst>
            <a:outerShdw blurRad="254000" dist="127000" dir="27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3600" dirty="0">
                <a:solidFill>
                  <a:schemeClr val="tx1"/>
                </a:solidFill>
              </a:rPr>
              <a:t>Серобян Кима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997226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Скругленный прямоугольник 20">
            <a:extLst>
              <a:ext uri="{FF2B5EF4-FFF2-40B4-BE49-F238E27FC236}">
                <a16:creationId xmlns:a16="http://schemas.microsoft.com/office/drawing/2014/main" id="{9BE9D616-82C8-486C-B008-0D053C70710B}"/>
              </a:ext>
            </a:extLst>
          </p:cNvPr>
          <p:cNvSpPr/>
          <p:nvPr/>
        </p:nvSpPr>
        <p:spPr>
          <a:xfrm>
            <a:off x="9716421" y="4292741"/>
            <a:ext cx="2158095" cy="1556968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endParaRPr lang="ru-RU" altLang="en-US" sz="1600" b="1" dirty="0">
              <a:solidFill>
                <a:schemeClr val="accent6"/>
              </a:solidFill>
              <a:cs typeface="Times New Roman" panose="02020603050405020304" charset="0"/>
            </a:endParaRPr>
          </a:p>
        </p:txBody>
      </p:sp>
      <p:sp>
        <p:nvSpPr>
          <p:cNvPr id="68" name="Заголовок 1">
            <a:extLst>
              <a:ext uri="{FF2B5EF4-FFF2-40B4-BE49-F238E27FC236}">
                <a16:creationId xmlns:a16="http://schemas.microsoft.com/office/drawing/2014/main" id="{9B33C102-8143-41D3-BF59-5CEC8B33D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090" y="281608"/>
            <a:ext cx="11307120" cy="602494"/>
          </a:xfrm>
        </p:spPr>
        <p:txBody>
          <a:bodyPr>
            <a:normAutofit fontScale="90000"/>
          </a:bodyPr>
          <a:lstStyle/>
          <a:p>
            <a:r>
              <a:rPr lang="en-US" sz="4400" dirty="0" err="1"/>
              <a:t>Этапы</a:t>
            </a:r>
            <a:r>
              <a:rPr lang="en-US" sz="4400" dirty="0"/>
              <a:t> </a:t>
            </a:r>
            <a:r>
              <a:rPr lang="en-US" sz="4400" dirty="0" err="1"/>
              <a:t>работы</a:t>
            </a:r>
            <a:r>
              <a:rPr lang="en-US" sz="4400" dirty="0"/>
              <a:t> </a:t>
            </a:r>
            <a:r>
              <a:rPr lang="en-US" sz="4400" dirty="0" err="1"/>
              <a:t>над</a:t>
            </a:r>
            <a:r>
              <a:rPr lang="en-US" sz="4400" dirty="0"/>
              <a:t> </a:t>
            </a:r>
            <a:r>
              <a:rPr lang="en-US" sz="4400" dirty="0" err="1"/>
              <a:t>проектом</a:t>
            </a:r>
            <a:endParaRPr lang="ru-RU" sz="44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BE61A99-DECE-47A1-AEC3-4E00B9EF403F}"/>
              </a:ext>
            </a:extLst>
          </p:cNvPr>
          <p:cNvSpPr txBox="1"/>
          <p:nvPr/>
        </p:nvSpPr>
        <p:spPr>
          <a:xfrm>
            <a:off x="9944860" y="4878340"/>
            <a:ext cx="1701215" cy="3345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b" anchorCtr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altLang="en-US" sz="2400" b="1" dirty="0">
                <a:solidFill>
                  <a:schemeClr val="accent6"/>
                </a:solidFill>
                <a:cs typeface="Times New Roman" panose="02020603050405020304" charset="0"/>
              </a:rPr>
              <a:t>Результат</a:t>
            </a:r>
            <a:endParaRPr kumimoji="0" lang="ru-RU" sz="2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4" name="Скругленный прямоугольник 5">
            <a:extLst>
              <a:ext uri="{FF2B5EF4-FFF2-40B4-BE49-F238E27FC236}">
                <a16:creationId xmlns:a16="http://schemas.microsoft.com/office/drawing/2014/main" id="{D89B45EF-3B8C-4FDA-9051-CA92DB441D5C}"/>
              </a:ext>
            </a:extLst>
          </p:cNvPr>
          <p:cNvSpPr/>
          <p:nvPr/>
        </p:nvSpPr>
        <p:spPr>
          <a:xfrm>
            <a:off x="552470" y="1797770"/>
            <a:ext cx="2810248" cy="163123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lvl="0" algn="ctr"/>
            <a:r>
              <a:rPr lang="ru-RU" sz="2400" b="1" dirty="0">
                <a:solidFill>
                  <a:schemeClr val="accent6"/>
                </a:solidFill>
                <a:latin typeface="CoFo Sans Medium" panose="020B0603030202060203" pitchFamily="34" charset="0"/>
              </a:rPr>
              <a:t>Постановка задачи и сбор требований</a:t>
            </a:r>
          </a:p>
        </p:txBody>
      </p:sp>
      <p:sp>
        <p:nvSpPr>
          <p:cNvPr id="76" name="Скругленный прямоугольник 8">
            <a:extLst>
              <a:ext uri="{FF2B5EF4-FFF2-40B4-BE49-F238E27FC236}">
                <a16:creationId xmlns:a16="http://schemas.microsoft.com/office/drawing/2014/main" id="{B29E5508-D50F-4571-8D20-BF9960821215}"/>
              </a:ext>
            </a:extLst>
          </p:cNvPr>
          <p:cNvSpPr/>
          <p:nvPr/>
        </p:nvSpPr>
        <p:spPr>
          <a:xfrm>
            <a:off x="4546254" y="1790075"/>
            <a:ext cx="2784792" cy="1611563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altLang="en-US" sz="2400" b="1" dirty="0">
                <a:solidFill>
                  <a:schemeClr val="accent6"/>
                </a:solidFill>
                <a:cs typeface="Times New Roman" panose="02020603050405020304" charset="0"/>
              </a:rPr>
              <a:t>Сбор и предобработка данных</a:t>
            </a:r>
          </a:p>
        </p:txBody>
      </p:sp>
      <p:sp>
        <p:nvSpPr>
          <p:cNvPr id="78" name="Скругленный прямоугольник 11">
            <a:extLst>
              <a:ext uri="{FF2B5EF4-FFF2-40B4-BE49-F238E27FC236}">
                <a16:creationId xmlns:a16="http://schemas.microsoft.com/office/drawing/2014/main" id="{5FF038D8-1E8B-4A99-8B43-DB15B8897940}"/>
              </a:ext>
            </a:extLst>
          </p:cNvPr>
          <p:cNvSpPr/>
          <p:nvPr/>
        </p:nvSpPr>
        <p:spPr>
          <a:xfrm>
            <a:off x="8614694" y="1782011"/>
            <a:ext cx="2810248" cy="163123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altLang="en-US" sz="2400" b="1" dirty="0">
                <a:solidFill>
                  <a:schemeClr val="accent6"/>
                </a:solidFill>
                <a:cs typeface="Times New Roman" panose="02020603050405020304" charset="0"/>
              </a:rPr>
              <a:t>Анализ и визуализация данных</a:t>
            </a:r>
          </a:p>
        </p:txBody>
      </p:sp>
      <p:cxnSp>
        <p:nvCxnSpPr>
          <p:cNvPr id="81" name="Прямая со стрелкой 80">
            <a:extLst>
              <a:ext uri="{FF2B5EF4-FFF2-40B4-BE49-F238E27FC236}">
                <a16:creationId xmlns:a16="http://schemas.microsoft.com/office/drawing/2014/main" id="{5BE8E2CD-B90B-4F3F-A094-F3247B657E12}"/>
              </a:ext>
            </a:extLst>
          </p:cNvPr>
          <p:cNvCxnSpPr>
            <a:cxnSpLocks/>
            <a:stCxn id="74" idx="3"/>
            <a:endCxn id="76" idx="1"/>
          </p:cNvCxnSpPr>
          <p:nvPr/>
        </p:nvCxnSpPr>
        <p:spPr>
          <a:xfrm flipV="1">
            <a:off x="3362718" y="2595857"/>
            <a:ext cx="1183536" cy="17528"/>
          </a:xfrm>
          <a:prstGeom prst="straightConnector1">
            <a:avLst/>
          </a:prstGeom>
          <a:noFill/>
          <a:ln w="12700" cap="flat">
            <a:solidFill>
              <a:srgbClr val="007DFF"/>
            </a:solidFill>
            <a:prstDash val="solid"/>
            <a:round/>
            <a:tailEnd type="arrow" w="lg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4" name="Скругленный прямоугольник 17">
            <a:extLst>
              <a:ext uri="{FF2B5EF4-FFF2-40B4-BE49-F238E27FC236}">
                <a16:creationId xmlns:a16="http://schemas.microsoft.com/office/drawing/2014/main" id="{F0510C9C-8586-405C-A7A0-6EC60F396AAB}"/>
              </a:ext>
            </a:extLst>
          </p:cNvPr>
          <p:cNvSpPr/>
          <p:nvPr/>
        </p:nvSpPr>
        <p:spPr>
          <a:xfrm>
            <a:off x="431556" y="4342668"/>
            <a:ext cx="2810248" cy="1556968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altLang="en-US" sz="2400" b="1" dirty="0">
                <a:solidFill>
                  <a:schemeClr val="accent6"/>
                </a:solidFill>
                <a:cs typeface="Times New Roman" panose="02020603050405020304" charset="0"/>
              </a:rPr>
              <a:t>Выбор и обучение моделей прогнозирования</a:t>
            </a:r>
          </a:p>
        </p:txBody>
      </p:sp>
      <p:sp>
        <p:nvSpPr>
          <p:cNvPr id="86" name="Скругленный прямоугольник 20">
            <a:extLst>
              <a:ext uri="{FF2B5EF4-FFF2-40B4-BE49-F238E27FC236}">
                <a16:creationId xmlns:a16="http://schemas.microsoft.com/office/drawing/2014/main" id="{49DE751B-10AF-4EA0-A037-5E33DC7E8FC6}"/>
              </a:ext>
            </a:extLst>
          </p:cNvPr>
          <p:cNvSpPr/>
          <p:nvPr/>
        </p:nvSpPr>
        <p:spPr>
          <a:xfrm>
            <a:off x="6718576" y="4311151"/>
            <a:ext cx="2599057" cy="1556968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altLang="en-US" sz="2400" b="1" dirty="0">
                <a:solidFill>
                  <a:schemeClr val="accent6"/>
                </a:solidFill>
                <a:cs typeface="Times New Roman" panose="02020603050405020304" charset="0"/>
              </a:rPr>
              <a:t>Формирование готовой работы</a:t>
            </a:r>
          </a:p>
        </p:txBody>
      </p:sp>
      <p:sp>
        <p:nvSpPr>
          <p:cNvPr id="105" name="Скругленный прямоугольник 20">
            <a:extLst>
              <a:ext uri="{FF2B5EF4-FFF2-40B4-BE49-F238E27FC236}">
                <a16:creationId xmlns:a16="http://schemas.microsoft.com/office/drawing/2014/main" id="{C92CDF6E-0AD0-4B3E-84DE-5F76CAEF1D48}"/>
              </a:ext>
            </a:extLst>
          </p:cNvPr>
          <p:cNvSpPr/>
          <p:nvPr/>
        </p:nvSpPr>
        <p:spPr>
          <a:xfrm>
            <a:off x="3534996" y="4292741"/>
            <a:ext cx="2784792" cy="1556968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altLang="en-US" sz="2400" b="1" dirty="0">
                <a:solidFill>
                  <a:schemeClr val="accent6"/>
                </a:solidFill>
                <a:cs typeface="Times New Roman" panose="02020603050405020304" charset="0"/>
              </a:rPr>
              <a:t>Прогнозирование и интерпретация результатов</a:t>
            </a:r>
            <a:endParaRPr lang="en-US" altLang="en-US" sz="2400" b="1" dirty="0">
              <a:solidFill>
                <a:schemeClr val="accent6"/>
              </a:solidFill>
              <a:cs typeface="Times New Roman" panose="02020603050405020304" charset="0"/>
            </a:endParaRPr>
          </a:p>
        </p:txBody>
      </p:sp>
      <p:sp>
        <p:nvSpPr>
          <p:cNvPr id="24" name="Google Shape;626;p35">
            <a:extLst>
              <a:ext uri="{FF2B5EF4-FFF2-40B4-BE49-F238E27FC236}">
                <a16:creationId xmlns:a16="http://schemas.microsoft.com/office/drawing/2014/main" id="{303AA71C-4C5B-451F-B9A5-34D56A81839E}"/>
              </a:ext>
            </a:extLst>
          </p:cNvPr>
          <p:cNvSpPr/>
          <p:nvPr/>
        </p:nvSpPr>
        <p:spPr>
          <a:xfrm>
            <a:off x="611336" y="1078619"/>
            <a:ext cx="589730" cy="58047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Google Shape;627;p35">
            <a:extLst>
              <a:ext uri="{FF2B5EF4-FFF2-40B4-BE49-F238E27FC236}">
                <a16:creationId xmlns:a16="http://schemas.microsoft.com/office/drawing/2014/main" id="{39184D93-CF6B-4955-8C9B-CF2FB26DAA41}"/>
              </a:ext>
            </a:extLst>
          </p:cNvPr>
          <p:cNvSpPr txBox="1"/>
          <p:nvPr/>
        </p:nvSpPr>
        <p:spPr>
          <a:xfrm>
            <a:off x="542395" y="1109169"/>
            <a:ext cx="727612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3200" b="0" i="0" u="none" strike="noStrike" cap="none" dirty="0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400" dirty="0"/>
          </a:p>
        </p:txBody>
      </p:sp>
      <p:sp>
        <p:nvSpPr>
          <p:cNvPr id="28" name="Google Shape;626;p35">
            <a:extLst>
              <a:ext uri="{FF2B5EF4-FFF2-40B4-BE49-F238E27FC236}">
                <a16:creationId xmlns:a16="http://schemas.microsoft.com/office/drawing/2014/main" id="{80FD580F-3B7A-4E1C-A8C3-8443CF994F4E}"/>
              </a:ext>
            </a:extLst>
          </p:cNvPr>
          <p:cNvSpPr/>
          <p:nvPr/>
        </p:nvSpPr>
        <p:spPr>
          <a:xfrm>
            <a:off x="4598581" y="1047964"/>
            <a:ext cx="589730" cy="58047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" name="Google Shape;631;p35">
            <a:extLst>
              <a:ext uri="{FF2B5EF4-FFF2-40B4-BE49-F238E27FC236}">
                <a16:creationId xmlns:a16="http://schemas.microsoft.com/office/drawing/2014/main" id="{81523737-7BD5-4E60-B694-5138F101DB6D}"/>
              </a:ext>
            </a:extLst>
          </p:cNvPr>
          <p:cNvSpPr txBox="1"/>
          <p:nvPr/>
        </p:nvSpPr>
        <p:spPr>
          <a:xfrm>
            <a:off x="4592247" y="1090867"/>
            <a:ext cx="63126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en-US" sz="3200" b="0" i="0" u="none" strike="noStrike" cap="none" dirty="0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400" dirty="0"/>
          </a:p>
        </p:txBody>
      </p:sp>
      <p:sp>
        <p:nvSpPr>
          <p:cNvPr id="30" name="Google Shape;626;p35">
            <a:extLst>
              <a:ext uri="{FF2B5EF4-FFF2-40B4-BE49-F238E27FC236}">
                <a16:creationId xmlns:a16="http://schemas.microsoft.com/office/drawing/2014/main" id="{30D2AB30-EB98-4706-8B11-075497FA2ECB}"/>
              </a:ext>
            </a:extLst>
          </p:cNvPr>
          <p:cNvSpPr/>
          <p:nvPr/>
        </p:nvSpPr>
        <p:spPr>
          <a:xfrm>
            <a:off x="8614694" y="1090867"/>
            <a:ext cx="589730" cy="58047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>
              <a:buClr>
                <a:srgbClr val="007BFC"/>
              </a:buClr>
              <a:buSzPts val="4000"/>
            </a:pPr>
            <a:r>
              <a:rPr lang="en-US" sz="3200" dirty="0">
                <a:solidFill>
                  <a:srgbClr val="007BF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lang="en-US" sz="3200" dirty="0"/>
          </a:p>
        </p:txBody>
      </p:sp>
      <p:sp>
        <p:nvSpPr>
          <p:cNvPr id="31" name="Google Shape;626;p35">
            <a:extLst>
              <a:ext uri="{FF2B5EF4-FFF2-40B4-BE49-F238E27FC236}">
                <a16:creationId xmlns:a16="http://schemas.microsoft.com/office/drawing/2014/main" id="{D0F5F5ED-900D-4CE2-8DCB-6FE14B4576F2}"/>
              </a:ext>
            </a:extLst>
          </p:cNvPr>
          <p:cNvSpPr/>
          <p:nvPr/>
        </p:nvSpPr>
        <p:spPr>
          <a:xfrm>
            <a:off x="3723710" y="3620347"/>
            <a:ext cx="589730" cy="58047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Google Shape;626;p35">
            <a:extLst>
              <a:ext uri="{FF2B5EF4-FFF2-40B4-BE49-F238E27FC236}">
                <a16:creationId xmlns:a16="http://schemas.microsoft.com/office/drawing/2014/main" id="{030EFE7F-7A2F-416A-B495-B040A9FF01B3}"/>
              </a:ext>
            </a:extLst>
          </p:cNvPr>
          <p:cNvSpPr/>
          <p:nvPr/>
        </p:nvSpPr>
        <p:spPr>
          <a:xfrm>
            <a:off x="546615" y="3685823"/>
            <a:ext cx="589730" cy="58047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" name="Google Shape;626;p35">
            <a:extLst>
              <a:ext uri="{FF2B5EF4-FFF2-40B4-BE49-F238E27FC236}">
                <a16:creationId xmlns:a16="http://schemas.microsoft.com/office/drawing/2014/main" id="{185B0BBF-E214-4926-BA1E-5635B7DBF583}"/>
              </a:ext>
            </a:extLst>
          </p:cNvPr>
          <p:cNvSpPr/>
          <p:nvPr/>
        </p:nvSpPr>
        <p:spPr>
          <a:xfrm>
            <a:off x="6741316" y="3652216"/>
            <a:ext cx="589730" cy="58047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" name="Google Shape;631;p35">
            <a:extLst>
              <a:ext uri="{FF2B5EF4-FFF2-40B4-BE49-F238E27FC236}">
                <a16:creationId xmlns:a16="http://schemas.microsoft.com/office/drawing/2014/main" id="{86F9677A-EDDF-4569-8F5A-D40E9301B9F3}"/>
              </a:ext>
            </a:extLst>
          </p:cNvPr>
          <p:cNvSpPr txBox="1"/>
          <p:nvPr/>
        </p:nvSpPr>
        <p:spPr>
          <a:xfrm>
            <a:off x="505080" y="3701309"/>
            <a:ext cx="63126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ru-RU" sz="3200" dirty="0">
                <a:solidFill>
                  <a:srgbClr val="007BFC"/>
                </a:solidFill>
                <a:latin typeface="Helvetica Neue"/>
                <a:sym typeface="Helvetica Neue"/>
              </a:rPr>
              <a:t>4</a:t>
            </a:r>
            <a:endParaRPr sz="1400" dirty="0"/>
          </a:p>
        </p:txBody>
      </p:sp>
      <p:sp>
        <p:nvSpPr>
          <p:cNvPr id="49" name="Google Shape;631;p35">
            <a:extLst>
              <a:ext uri="{FF2B5EF4-FFF2-40B4-BE49-F238E27FC236}">
                <a16:creationId xmlns:a16="http://schemas.microsoft.com/office/drawing/2014/main" id="{1C955E55-5FE0-41C9-9BE4-F68374819500}"/>
              </a:ext>
            </a:extLst>
          </p:cNvPr>
          <p:cNvSpPr txBox="1"/>
          <p:nvPr/>
        </p:nvSpPr>
        <p:spPr>
          <a:xfrm>
            <a:off x="3702942" y="3664360"/>
            <a:ext cx="63126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ru-RU" sz="3200" dirty="0">
                <a:solidFill>
                  <a:srgbClr val="007BFC"/>
                </a:solidFill>
                <a:latin typeface="Helvetica Neue"/>
                <a:sym typeface="Helvetica Neue"/>
              </a:rPr>
              <a:t>5</a:t>
            </a:r>
            <a:endParaRPr sz="1400" dirty="0"/>
          </a:p>
        </p:txBody>
      </p:sp>
      <p:sp>
        <p:nvSpPr>
          <p:cNvPr id="50" name="Google Shape;631;p35">
            <a:extLst>
              <a:ext uri="{FF2B5EF4-FFF2-40B4-BE49-F238E27FC236}">
                <a16:creationId xmlns:a16="http://schemas.microsoft.com/office/drawing/2014/main" id="{8A03B6C9-C0DB-415D-B8DE-EBAA4EA43990}"/>
              </a:ext>
            </a:extLst>
          </p:cNvPr>
          <p:cNvSpPr txBox="1"/>
          <p:nvPr/>
        </p:nvSpPr>
        <p:spPr>
          <a:xfrm>
            <a:off x="6720548" y="3696229"/>
            <a:ext cx="63126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ru-RU" sz="3200" dirty="0">
                <a:solidFill>
                  <a:srgbClr val="007BFC"/>
                </a:solidFill>
                <a:latin typeface="Helvetica Neue"/>
                <a:sym typeface="Helvetica Neue"/>
              </a:rPr>
              <a:t>6</a:t>
            </a:r>
            <a:endParaRPr sz="1400" dirty="0"/>
          </a:p>
        </p:txBody>
      </p:sp>
      <p:sp>
        <p:nvSpPr>
          <p:cNvPr id="51" name="Google Shape;626;p35">
            <a:extLst>
              <a:ext uri="{FF2B5EF4-FFF2-40B4-BE49-F238E27FC236}">
                <a16:creationId xmlns:a16="http://schemas.microsoft.com/office/drawing/2014/main" id="{72B8C10D-2943-415B-AD21-9BC575B40ABA}"/>
              </a:ext>
            </a:extLst>
          </p:cNvPr>
          <p:cNvSpPr/>
          <p:nvPr/>
        </p:nvSpPr>
        <p:spPr>
          <a:xfrm>
            <a:off x="9780207" y="3605556"/>
            <a:ext cx="589730" cy="58047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54000" dist="127000" dir="2700000" rotWithShape="0">
              <a:srgbClr val="2C2C2C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3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Google Shape;631;p35">
            <a:extLst>
              <a:ext uri="{FF2B5EF4-FFF2-40B4-BE49-F238E27FC236}">
                <a16:creationId xmlns:a16="http://schemas.microsoft.com/office/drawing/2014/main" id="{98026CB4-D4D1-44AB-80BC-D7C01D587D9D}"/>
              </a:ext>
            </a:extLst>
          </p:cNvPr>
          <p:cNvSpPr txBox="1"/>
          <p:nvPr/>
        </p:nvSpPr>
        <p:spPr>
          <a:xfrm>
            <a:off x="9759439" y="3649569"/>
            <a:ext cx="63126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BFC"/>
              </a:buClr>
              <a:buSzPts val="4000"/>
              <a:buFont typeface="Helvetica Neue"/>
              <a:buNone/>
            </a:pPr>
            <a:r>
              <a:rPr lang="ru-RU" sz="3200" dirty="0">
                <a:solidFill>
                  <a:srgbClr val="007BFC"/>
                </a:solidFill>
                <a:latin typeface="Helvetica Neue"/>
                <a:sym typeface="Helvetica Neue"/>
              </a:rPr>
              <a:t>7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60718582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4E315CD4-9142-423D-A36F-0C31F7B22515}"/>
              </a:ext>
            </a:extLst>
          </p:cNvPr>
          <p:cNvSpPr/>
          <p:nvPr/>
        </p:nvSpPr>
        <p:spPr>
          <a:xfrm>
            <a:off x="304693" y="1807191"/>
            <a:ext cx="10845842" cy="4315314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7EA61507-543D-4742-BF2C-D15F4388F042}"/>
              </a:ext>
            </a:extLst>
          </p:cNvPr>
          <p:cNvSpPr/>
          <p:nvPr/>
        </p:nvSpPr>
        <p:spPr>
          <a:xfrm>
            <a:off x="304693" y="394994"/>
            <a:ext cx="5687198" cy="708062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F3BF6C94-2B09-4703-B5CA-67AC77D6EFBC}"/>
              </a:ext>
            </a:extLst>
          </p:cNvPr>
          <p:cNvSpPr txBox="1">
            <a:spLocks/>
          </p:cNvSpPr>
          <p:nvPr/>
        </p:nvSpPr>
        <p:spPr>
          <a:xfrm>
            <a:off x="443282" y="600402"/>
            <a:ext cx="6043352" cy="860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marL="0" marR="0" indent="0" algn="l" defTabSz="41277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/>
                <a:ea typeface="CoFo Sans Medium"/>
                <a:cs typeface="CoFo Sans Medium"/>
                <a:sym typeface="CoFo Sans Medium"/>
              </a:defRPr>
            </a:lvl1pPr>
            <a:lvl2pPr marL="0" marR="0" indent="114306" algn="l" defTabSz="4127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/>
                <a:ea typeface="CoFo Sans Medium"/>
                <a:cs typeface="CoFo Sans Medium"/>
                <a:sym typeface="CoFo Sans Medium"/>
              </a:defRPr>
            </a:lvl2pPr>
            <a:lvl3pPr marL="0" marR="0" indent="228611" algn="l" defTabSz="4127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/>
                <a:ea typeface="CoFo Sans Medium"/>
                <a:cs typeface="CoFo Sans Medium"/>
                <a:sym typeface="CoFo Sans Medium"/>
              </a:defRPr>
            </a:lvl3pPr>
            <a:lvl4pPr marL="0" marR="0" indent="342917" algn="l" defTabSz="4127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/>
                <a:ea typeface="CoFo Sans Medium"/>
                <a:cs typeface="CoFo Sans Medium"/>
                <a:sym typeface="CoFo Sans Medium"/>
              </a:defRPr>
            </a:lvl4pPr>
            <a:lvl5pPr marL="0" marR="0" indent="457223" algn="l" defTabSz="4127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/>
                <a:ea typeface="CoFo Sans Medium"/>
                <a:cs typeface="CoFo Sans Medium"/>
                <a:sym typeface="CoFo Sans Medium"/>
              </a:defRPr>
            </a:lvl5pPr>
            <a:lvl6pPr marL="0" marR="0" indent="571529" algn="l" defTabSz="4127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/>
                <a:ea typeface="CoFo Sans Medium"/>
                <a:cs typeface="CoFo Sans Medium"/>
                <a:sym typeface="CoFo Sans Medium"/>
              </a:defRPr>
            </a:lvl6pPr>
            <a:lvl7pPr marL="0" marR="0" indent="685834" algn="l" defTabSz="4127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/>
                <a:ea typeface="CoFo Sans Medium"/>
                <a:cs typeface="CoFo Sans Medium"/>
                <a:sym typeface="CoFo Sans Medium"/>
              </a:defRPr>
            </a:lvl7pPr>
            <a:lvl8pPr marL="0" marR="0" indent="800140" algn="l" defTabSz="4127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/>
                <a:ea typeface="CoFo Sans Medium"/>
                <a:cs typeface="CoFo Sans Medium"/>
                <a:sym typeface="CoFo Sans Medium"/>
              </a:defRPr>
            </a:lvl8pPr>
            <a:lvl9pPr marL="0" marR="0" indent="914446" algn="l" defTabSz="4127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/>
                <a:ea typeface="CoFo Sans Medium"/>
                <a:cs typeface="CoFo Sans Medium"/>
                <a:sym typeface="CoFo Sans Medium"/>
              </a:defRPr>
            </a:lvl9pPr>
          </a:lstStyle>
          <a:p>
            <a:r>
              <a:rPr lang="ru-RU" sz="3200" b="1" kern="0" dirty="0">
                <a:solidFill>
                  <a:srgbClr val="007DFF"/>
                </a:solidFill>
              </a:rPr>
              <a:t>Используемые библиотеки</a:t>
            </a:r>
            <a:endParaRPr lang="ru-RU" sz="3200" b="1" kern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9D2ACF-D4F0-4313-8813-E31ECA25B8CE}"/>
              </a:ext>
            </a:extLst>
          </p:cNvPr>
          <p:cNvSpPr txBox="1"/>
          <p:nvPr/>
        </p:nvSpPr>
        <p:spPr>
          <a:xfrm>
            <a:off x="771571" y="2068496"/>
            <a:ext cx="9339837" cy="29710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7DFF"/>
                </a:solidFill>
                <a:sym typeface="CoFo Sans"/>
              </a:rPr>
              <a:t>requests, numpy, pandas, matplotlib, datetime.</a:t>
            </a:r>
            <a:endParaRPr lang="ru-RU" sz="2400" dirty="0">
              <a:solidFill>
                <a:srgbClr val="007DFF"/>
              </a:solidFill>
              <a:sym typeface="CoFo Sans"/>
            </a:endParaRPr>
          </a:p>
          <a:p>
            <a:pPr defTabSz="1828800" hangingPunct="0">
              <a:spcBef>
                <a:spcPts val="800"/>
              </a:spcBef>
            </a:pPr>
            <a:r>
              <a:rPr lang="en-US" sz="2400" dirty="0">
                <a:solidFill>
                  <a:srgbClr val="007DFF"/>
                </a:solidFill>
                <a:sym typeface="CoFo Sans"/>
              </a:rPr>
              <a:t>spacy – </a:t>
            </a:r>
            <a:r>
              <a:rPr lang="ru-RU" sz="2400" dirty="0">
                <a:solidFill>
                  <a:srgbClr val="007DFF"/>
                </a:solidFill>
                <a:sym typeface="CoFo Sans"/>
              </a:rPr>
              <a:t>обработка естественного языка (</a:t>
            </a:r>
            <a:r>
              <a:rPr lang="en-US" sz="2400" dirty="0">
                <a:solidFill>
                  <a:srgbClr val="007DFF"/>
                </a:solidFill>
                <a:sym typeface="CoFo Sans"/>
              </a:rPr>
              <a:t>NLP)</a:t>
            </a:r>
          </a:p>
          <a:p>
            <a:pPr defTabSz="1828800" hangingPunct="0">
              <a:spcBef>
                <a:spcPts val="800"/>
              </a:spcBef>
            </a:pPr>
            <a:r>
              <a:rPr lang="en-US" sz="2400" dirty="0" err="1">
                <a:solidFill>
                  <a:srgbClr val="007DFF"/>
                </a:solidFill>
                <a:sym typeface="CoFo Sans"/>
              </a:rPr>
              <a:t>scikit</a:t>
            </a:r>
            <a:r>
              <a:rPr lang="en-US" sz="2400" dirty="0">
                <a:solidFill>
                  <a:srgbClr val="007DFF"/>
                </a:solidFill>
                <a:sym typeface="CoFo Sans"/>
              </a:rPr>
              <a:t>-learn – </a:t>
            </a:r>
            <a:r>
              <a:rPr lang="ru-RU" sz="2400" dirty="0">
                <a:solidFill>
                  <a:srgbClr val="007DFF"/>
                </a:solidFill>
                <a:sym typeface="CoFo Sans"/>
              </a:rPr>
              <a:t>машинное обучение и метрики</a:t>
            </a:r>
          </a:p>
          <a:p>
            <a:pPr defTabSz="1828800" hangingPunct="0">
              <a:spcBef>
                <a:spcPts val="800"/>
              </a:spcBef>
            </a:pPr>
            <a:r>
              <a:rPr lang="en-US" sz="2400" dirty="0">
                <a:solidFill>
                  <a:srgbClr val="007DFF"/>
                </a:solidFill>
                <a:sym typeface="CoFo Sans"/>
              </a:rPr>
              <a:t>transformers – </a:t>
            </a:r>
            <a:r>
              <a:rPr lang="ru-RU" sz="2400" dirty="0">
                <a:solidFill>
                  <a:srgbClr val="007DFF"/>
                </a:solidFill>
                <a:sym typeface="CoFo Sans"/>
              </a:rPr>
              <a:t>модели </a:t>
            </a:r>
            <a:r>
              <a:rPr lang="en-US" sz="2400" dirty="0">
                <a:solidFill>
                  <a:srgbClr val="007DFF"/>
                </a:solidFill>
                <a:sym typeface="CoFo Sans"/>
              </a:rPr>
              <a:t>NLP (BERT </a:t>
            </a:r>
            <a:r>
              <a:rPr lang="ru-RU" sz="2400" dirty="0">
                <a:solidFill>
                  <a:srgbClr val="007DFF"/>
                </a:solidFill>
                <a:sym typeface="CoFo Sans"/>
              </a:rPr>
              <a:t>и др.)</a:t>
            </a:r>
          </a:p>
          <a:p>
            <a:pPr defTabSz="1828800" hangingPunct="0">
              <a:spcBef>
                <a:spcPts val="800"/>
              </a:spcBef>
            </a:pPr>
            <a:r>
              <a:rPr lang="en-US" sz="2400" dirty="0">
                <a:solidFill>
                  <a:srgbClr val="007DFF"/>
                </a:solidFill>
                <a:sym typeface="CoFo Sans"/>
              </a:rPr>
              <a:t>datasets – </a:t>
            </a:r>
            <a:r>
              <a:rPr lang="ru-RU" sz="2400" dirty="0">
                <a:solidFill>
                  <a:srgbClr val="007DFF"/>
                </a:solidFill>
                <a:sym typeface="CoFo Sans"/>
              </a:rPr>
              <a:t>работа с </a:t>
            </a:r>
            <a:r>
              <a:rPr lang="ru-RU" sz="2400" dirty="0" err="1">
                <a:solidFill>
                  <a:srgbClr val="007DFF"/>
                </a:solidFill>
                <a:sym typeface="CoFo Sans"/>
              </a:rPr>
              <a:t>датасетами</a:t>
            </a:r>
            <a:endParaRPr lang="ru-RU" sz="2400" dirty="0">
              <a:solidFill>
                <a:srgbClr val="007DFF"/>
              </a:solidFill>
              <a:sym typeface="CoFo Sans"/>
            </a:endParaRPr>
          </a:p>
          <a:p>
            <a:pPr defTabSz="1828800" hangingPunct="0">
              <a:lnSpc>
                <a:spcPct val="110000"/>
              </a:lnSpc>
              <a:spcBef>
                <a:spcPts val="800"/>
              </a:spcBef>
            </a:pPr>
            <a:r>
              <a:rPr lang="en-US" sz="2400" dirty="0" err="1">
                <a:solidFill>
                  <a:srgbClr val="007DFF"/>
                </a:solidFill>
                <a:sym typeface="CoFo Sans"/>
              </a:rPr>
              <a:t>wordcloud</a:t>
            </a:r>
            <a:r>
              <a:rPr lang="en-US" sz="2400" dirty="0">
                <a:solidFill>
                  <a:srgbClr val="007DFF"/>
                </a:solidFill>
                <a:sym typeface="CoFo Sans"/>
              </a:rPr>
              <a:t> – </a:t>
            </a:r>
            <a:r>
              <a:rPr lang="ru-RU" sz="2400" dirty="0">
                <a:solidFill>
                  <a:srgbClr val="007DFF"/>
                </a:solidFill>
                <a:sym typeface="CoFo Sans"/>
              </a:rPr>
              <a:t>визуализация текстовых данных</a:t>
            </a:r>
            <a:endParaRPr kumimoji="0" lang="ru-RU" sz="2400" i="0" u="none" strike="noStrike" cap="none" spc="0" normalizeH="0" baseline="0" dirty="0">
              <a:ln>
                <a:noFill/>
              </a:ln>
              <a:solidFill>
                <a:srgbClr val="007DF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</p:spTree>
    <p:extLst>
      <p:ext uri="{BB962C8B-B14F-4D97-AF65-F5344CB8AC3E}">
        <p14:creationId xmlns:p14="http://schemas.microsoft.com/office/powerpoint/2010/main" val="115032809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48DFCCCB-C3C7-42A6-BDC2-65B100A3F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337851"/>
            <a:ext cx="11302400" cy="647700"/>
          </a:xfrm>
        </p:spPr>
        <p:txBody>
          <a:bodyPr>
            <a:normAutofit/>
          </a:bodyPr>
          <a:lstStyle/>
          <a:p>
            <a:r>
              <a:rPr lang="ru-RU" sz="2800" dirty="0"/>
              <a:t>Просмотр предоставленных данных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855B3A8-9C90-4DC8-B568-2E81EBBA2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4" y="747826"/>
            <a:ext cx="9695546" cy="5772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73683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48DFCCCB-C3C7-42A6-BDC2-65B100A3F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337851"/>
            <a:ext cx="11302400" cy="647700"/>
          </a:xfrm>
        </p:spPr>
        <p:txBody>
          <a:bodyPr>
            <a:normAutofit/>
          </a:bodyPr>
          <a:lstStyle/>
          <a:p>
            <a:r>
              <a:rPr lang="ru-RU" sz="2800" dirty="0"/>
              <a:t>Просмотр предоставленных данных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8CBD58-7C5E-4748-9E94-443EC7551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37" y="862299"/>
            <a:ext cx="9477375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81974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10CAFF0-40B5-434C-AB26-C92B5C35CE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3" t="9351" r="6389" b="7006"/>
          <a:stretch/>
        </p:blipFill>
        <p:spPr bwMode="auto">
          <a:xfrm>
            <a:off x="3312101" y="831920"/>
            <a:ext cx="6253140" cy="5985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E6996989-76F3-40C8-B18A-351D6278424E}"/>
              </a:ext>
            </a:extLst>
          </p:cNvPr>
          <p:cNvSpPr/>
          <p:nvPr/>
        </p:nvSpPr>
        <p:spPr>
          <a:xfrm>
            <a:off x="-742122" y="-106017"/>
            <a:ext cx="3843131" cy="1065871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48DFCCCB-C3C7-42A6-BDC2-65B100A3F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009" y="312154"/>
            <a:ext cx="4074191" cy="647700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tx2"/>
                </a:solidFill>
              </a:rPr>
              <a:t>Облако слов </a:t>
            </a:r>
          </a:p>
        </p:txBody>
      </p:sp>
    </p:spTree>
    <p:extLst>
      <p:ext uri="{BB962C8B-B14F-4D97-AF65-F5344CB8AC3E}">
        <p14:creationId xmlns:p14="http://schemas.microsoft.com/office/powerpoint/2010/main" val="21264191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3ECD7D7A-09F5-4C82-AD59-18A14290AAB0}"/>
              </a:ext>
            </a:extLst>
          </p:cNvPr>
          <p:cNvSpPr/>
          <p:nvPr/>
        </p:nvSpPr>
        <p:spPr>
          <a:xfrm>
            <a:off x="367003" y="1396374"/>
            <a:ext cx="10845842" cy="4315314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A575AF-40E4-4F2E-98DD-3D72E3465ABF}"/>
              </a:ext>
            </a:extLst>
          </p:cNvPr>
          <p:cNvSpPr txBox="1"/>
          <p:nvPr/>
        </p:nvSpPr>
        <p:spPr>
          <a:xfrm>
            <a:off x="367003" y="295774"/>
            <a:ext cx="488277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/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</a:rPr>
              <a:t>Результаты модели </a:t>
            </a:r>
            <a:endParaRPr lang="en-US" sz="3200" dirty="0"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7D0FCCD-A38D-42AA-A0EA-9A3C22943941}"/>
              </a:ext>
            </a:extLst>
          </p:cNvPr>
          <p:cNvSpPr/>
          <p:nvPr/>
        </p:nvSpPr>
        <p:spPr>
          <a:xfrm>
            <a:off x="596347" y="1917029"/>
            <a:ext cx="1134386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chemeClr val="tx2"/>
                </a:solidFill>
              </a:rPr>
              <a:t>Метрика</a:t>
            </a:r>
            <a:r>
              <a:rPr lang="en-US" sz="2800" dirty="0">
                <a:solidFill>
                  <a:schemeClr val="tx2"/>
                </a:solidFill>
              </a:rPr>
              <a:t>    </a:t>
            </a:r>
            <a:r>
              <a:rPr lang="en-US" sz="2800" dirty="0" err="1">
                <a:solidFill>
                  <a:schemeClr val="tx2"/>
                </a:solidFill>
              </a:rPr>
              <a:t>rubert</a:t>
            </a:r>
            <a:r>
              <a:rPr lang="en-US" sz="2800" dirty="0">
                <a:solidFill>
                  <a:schemeClr val="tx2"/>
                </a:solidFill>
              </a:rPr>
              <a:t>-base-cased </a:t>
            </a:r>
            <a:r>
              <a:rPr lang="ru-RU" sz="2800" dirty="0">
                <a:solidFill>
                  <a:schemeClr val="tx2"/>
                </a:solidFill>
              </a:rPr>
              <a:t> </a:t>
            </a:r>
            <a:r>
              <a:rPr lang="en-US" sz="2800" dirty="0">
                <a:solidFill>
                  <a:schemeClr val="tx2"/>
                </a:solidFill>
              </a:rPr>
              <a:t> SBERT+LR</a:t>
            </a:r>
          </a:p>
          <a:p>
            <a:r>
              <a:rPr lang="en-US" sz="2800" dirty="0">
                <a:solidFill>
                  <a:schemeClr val="tx2"/>
                </a:solidFill>
              </a:rPr>
              <a:t>accuracy                 0.0169         </a:t>
            </a:r>
            <a:r>
              <a:rPr lang="ru-RU" sz="2800" dirty="0">
                <a:solidFill>
                  <a:schemeClr val="tx2"/>
                </a:solidFill>
              </a:rPr>
              <a:t>  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ru-RU" sz="2800" dirty="0">
                <a:solidFill>
                  <a:schemeClr val="tx2"/>
                </a:solidFill>
              </a:rPr>
              <a:t> </a:t>
            </a:r>
            <a:r>
              <a:rPr lang="en-US" sz="2800" dirty="0">
                <a:solidFill>
                  <a:schemeClr val="tx2"/>
                </a:solidFill>
              </a:rPr>
              <a:t>0.6822</a:t>
            </a:r>
          </a:p>
          <a:p>
            <a:r>
              <a:rPr lang="en-US" sz="2800" dirty="0">
                <a:solidFill>
                  <a:schemeClr val="tx2"/>
                </a:solidFill>
              </a:rPr>
              <a:t>f1_macro                0.3369         </a:t>
            </a:r>
            <a:r>
              <a:rPr lang="ru-RU" sz="2800" dirty="0">
                <a:solidFill>
                  <a:schemeClr val="tx2"/>
                </a:solidFill>
              </a:rPr>
              <a:t>  </a:t>
            </a:r>
            <a:r>
              <a:rPr lang="en-US" sz="2800" dirty="0">
                <a:solidFill>
                  <a:schemeClr val="tx2"/>
                </a:solidFill>
              </a:rPr>
              <a:t> 0.7433</a:t>
            </a:r>
          </a:p>
          <a:p>
            <a:r>
              <a:rPr lang="en-US" sz="2800" dirty="0">
                <a:solidFill>
                  <a:schemeClr val="tx2"/>
                </a:solidFill>
              </a:rPr>
              <a:t>precision                0.2296          </a:t>
            </a:r>
            <a:r>
              <a:rPr lang="ru-RU" sz="2800" dirty="0">
                <a:solidFill>
                  <a:schemeClr val="tx2"/>
                </a:solidFill>
              </a:rPr>
              <a:t>   </a:t>
            </a:r>
            <a:r>
              <a:rPr lang="en-US" sz="2800" dirty="0">
                <a:solidFill>
                  <a:schemeClr val="tx2"/>
                </a:solidFill>
              </a:rPr>
              <a:t>0.6913</a:t>
            </a:r>
          </a:p>
          <a:p>
            <a:r>
              <a:rPr lang="en-US" sz="2800" dirty="0">
                <a:solidFill>
                  <a:schemeClr val="tx2"/>
                </a:solidFill>
              </a:rPr>
              <a:t>recall                 </a:t>
            </a:r>
            <a:r>
              <a:rPr lang="ru-RU" sz="2800" dirty="0">
                <a:solidFill>
                  <a:schemeClr val="tx2"/>
                </a:solidFill>
              </a:rPr>
              <a:t>    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ru-RU" sz="2800" dirty="0">
                <a:solidFill>
                  <a:schemeClr val="tx2"/>
                </a:solidFill>
              </a:rPr>
              <a:t> </a:t>
            </a:r>
            <a:r>
              <a:rPr lang="en-US" sz="2800" dirty="0">
                <a:solidFill>
                  <a:schemeClr val="tx2"/>
                </a:solidFill>
              </a:rPr>
              <a:t> 0.8573        </a:t>
            </a:r>
            <a:r>
              <a:rPr lang="ru-RU" sz="2800" dirty="0">
                <a:solidFill>
                  <a:schemeClr val="tx2"/>
                </a:solidFill>
              </a:rPr>
              <a:t>    </a:t>
            </a:r>
            <a:r>
              <a:rPr lang="en-US" sz="2800" dirty="0">
                <a:solidFill>
                  <a:schemeClr val="tx2"/>
                </a:solidFill>
              </a:rPr>
              <a:t> 0.8080</a:t>
            </a:r>
          </a:p>
          <a:p>
            <a:r>
              <a:rPr lang="en-US" sz="2800" dirty="0" err="1">
                <a:solidFill>
                  <a:schemeClr val="tx2"/>
                </a:solidFill>
              </a:rPr>
              <a:t>roc_auc_macro</a:t>
            </a:r>
            <a:r>
              <a:rPr lang="en-US" sz="2800" dirty="0">
                <a:solidFill>
                  <a:schemeClr val="tx2"/>
                </a:solidFill>
              </a:rPr>
              <a:t>     0.3915 </a:t>
            </a:r>
            <a:r>
              <a:rPr lang="ru-RU" sz="2800" dirty="0">
                <a:solidFill>
                  <a:schemeClr val="tx2"/>
                </a:solidFill>
              </a:rPr>
              <a:t>    </a:t>
            </a:r>
            <a:r>
              <a:rPr lang="en-US" sz="2800" dirty="0">
                <a:solidFill>
                  <a:schemeClr val="tx2"/>
                </a:solidFill>
              </a:rPr>
              <a:t>  </a:t>
            </a:r>
            <a:r>
              <a:rPr lang="ru-RU" sz="2800" dirty="0">
                <a:solidFill>
                  <a:schemeClr val="tx2"/>
                </a:solidFill>
              </a:rPr>
              <a:t>    </a:t>
            </a:r>
            <a:r>
              <a:rPr lang="en-US" sz="2800" dirty="0">
                <a:solidFill>
                  <a:schemeClr val="tx2"/>
                </a:solidFill>
              </a:rPr>
              <a:t> 0.9595</a:t>
            </a:r>
            <a:endParaRPr lang="ru-RU" sz="2800" dirty="0">
              <a:solidFill>
                <a:schemeClr val="tx2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9D0D08D-B6A2-41ED-A682-50234FC4F0E3}"/>
              </a:ext>
            </a:extLst>
          </p:cNvPr>
          <p:cNvSpPr/>
          <p:nvPr/>
        </p:nvSpPr>
        <p:spPr>
          <a:xfrm>
            <a:off x="8030816" y="1917029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dirty="0">
                <a:solidFill>
                  <a:schemeClr val="tx2"/>
                </a:solidFill>
              </a:rPr>
              <a:t>rubert-tiny2:</a:t>
            </a:r>
          </a:p>
          <a:p>
            <a:r>
              <a:rPr lang="ru-RU" sz="2800" dirty="0">
                <a:solidFill>
                  <a:schemeClr val="tx2"/>
                </a:solidFill>
              </a:rPr>
              <a:t>0.4111</a:t>
            </a:r>
          </a:p>
          <a:p>
            <a:r>
              <a:rPr lang="ru-RU" sz="2800" dirty="0">
                <a:solidFill>
                  <a:schemeClr val="tx2"/>
                </a:solidFill>
              </a:rPr>
              <a:t> 0.3384</a:t>
            </a:r>
          </a:p>
          <a:p>
            <a:r>
              <a:rPr lang="ru-RU" sz="2800" dirty="0">
                <a:solidFill>
                  <a:schemeClr val="tx2"/>
                </a:solidFill>
              </a:rPr>
              <a:t> 0.5856</a:t>
            </a:r>
          </a:p>
          <a:p>
            <a:r>
              <a:rPr lang="ru-RU" sz="2800" dirty="0">
                <a:solidFill>
                  <a:schemeClr val="tx2"/>
                </a:solidFill>
              </a:rPr>
              <a:t> 0.2983</a:t>
            </a:r>
          </a:p>
          <a:p>
            <a:r>
              <a:rPr lang="ru-RU" sz="2800" dirty="0">
                <a:solidFill>
                  <a:schemeClr val="tx2"/>
                </a:solidFill>
              </a:rPr>
              <a:t> 0.9104</a:t>
            </a:r>
          </a:p>
        </p:txBody>
      </p:sp>
    </p:spTree>
    <p:extLst>
      <p:ext uri="{BB962C8B-B14F-4D97-AF65-F5344CB8AC3E}">
        <p14:creationId xmlns:p14="http://schemas.microsoft.com/office/powerpoint/2010/main" val="327414324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D0CD2EF2-F081-534F-8DE3-C9E18D8807E4}" vid="{DC9C18EE-4480-0C46-B022-FA942297076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10790</TotalTime>
  <Words>198</Words>
  <Application>Microsoft Office PowerPoint</Application>
  <PresentationFormat>Широкоэкранный</PresentationFormat>
  <Paragraphs>61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Calibri</vt:lpstr>
      <vt:lpstr>Helvetica Neue</vt:lpstr>
      <vt:lpstr>Lato</vt:lpstr>
      <vt:lpstr>CoFo Sans Medium</vt:lpstr>
      <vt:lpstr>Arial</vt:lpstr>
      <vt:lpstr>Times New Roman</vt:lpstr>
      <vt:lpstr>CoFo Sans Regular</vt:lpstr>
      <vt:lpstr>CoFo Sans</vt:lpstr>
      <vt:lpstr>Тема1</vt:lpstr>
      <vt:lpstr>Модель классификации комментариев по работе управляющей </vt:lpstr>
      <vt:lpstr>Цель:</vt:lpstr>
      <vt:lpstr>Над проектом работали</vt:lpstr>
      <vt:lpstr>Этапы работы над проектом</vt:lpstr>
      <vt:lpstr>Презентация PowerPoint</vt:lpstr>
      <vt:lpstr>Просмотр предоставленных данных</vt:lpstr>
      <vt:lpstr>Просмотр предоставленных данных</vt:lpstr>
      <vt:lpstr>Облако слов 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Кима Серобян</cp:lastModifiedBy>
  <cp:revision>1007</cp:revision>
  <dcterms:created xsi:type="dcterms:W3CDTF">2022-08-25T11:16:35Z</dcterms:created>
  <dcterms:modified xsi:type="dcterms:W3CDTF">2025-05-19T07:08:31Z</dcterms:modified>
</cp:coreProperties>
</file>